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2807D-90F0-4541-A8B2-288B9A7F67A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C8234B-FFDE-4485-AF34-D7F8135E3981}">
      <dgm:prSet phldrT="[Text]"/>
      <dgm:spPr/>
      <dgm:t>
        <a:bodyPr/>
        <a:lstStyle/>
        <a:p>
          <a:r>
            <a:rPr lang="en-US" dirty="0" smtClean="0"/>
            <a:t>Mobile Repairing</a:t>
          </a:r>
          <a:endParaRPr lang="en-US" dirty="0"/>
        </a:p>
      </dgm:t>
    </dgm:pt>
    <dgm:pt modelId="{3BEB85FF-2FEE-4AF9-9EA6-D8964EA5CD76}" type="parTrans" cxnId="{4FC5C069-1627-464A-B8C6-37FE1E777BF0}">
      <dgm:prSet/>
      <dgm:spPr/>
      <dgm:t>
        <a:bodyPr/>
        <a:lstStyle/>
        <a:p>
          <a:endParaRPr lang="en-US"/>
        </a:p>
      </dgm:t>
    </dgm:pt>
    <dgm:pt modelId="{60FA7172-03DA-47C2-8793-485DF56B1229}" type="sibTrans" cxnId="{4FC5C069-1627-464A-B8C6-37FE1E777BF0}">
      <dgm:prSet/>
      <dgm:spPr/>
      <dgm:t>
        <a:bodyPr/>
        <a:lstStyle/>
        <a:p>
          <a:endParaRPr lang="en-US"/>
        </a:p>
      </dgm:t>
    </dgm:pt>
    <dgm:pt modelId="{62C058FF-4CE8-4216-864A-5ED7E2B1D812}">
      <dgm:prSet phldrT="[Text]"/>
      <dgm:spPr/>
      <dgm:t>
        <a:bodyPr/>
        <a:lstStyle/>
        <a:p>
          <a:r>
            <a:rPr lang="en-US" dirty="0" smtClean="0"/>
            <a:t>Computer Education</a:t>
          </a:r>
          <a:endParaRPr lang="en-US" dirty="0"/>
        </a:p>
      </dgm:t>
    </dgm:pt>
    <dgm:pt modelId="{005F30B7-331E-4701-BC64-2B5FDA74AAD9}" type="parTrans" cxnId="{C766F2DA-3DB6-4EDE-922D-CAEA106E124B}">
      <dgm:prSet/>
      <dgm:spPr/>
      <dgm:t>
        <a:bodyPr/>
        <a:lstStyle/>
        <a:p>
          <a:endParaRPr lang="en-US"/>
        </a:p>
      </dgm:t>
    </dgm:pt>
    <dgm:pt modelId="{FE6730BC-ED6D-46A3-B84D-AAFA96488F15}" type="sibTrans" cxnId="{C766F2DA-3DB6-4EDE-922D-CAEA106E124B}">
      <dgm:prSet/>
      <dgm:spPr/>
      <dgm:t>
        <a:bodyPr/>
        <a:lstStyle/>
        <a:p>
          <a:endParaRPr lang="en-US"/>
        </a:p>
      </dgm:t>
    </dgm:pt>
    <dgm:pt modelId="{A9B409AD-B529-4871-A49C-A6BA07667771}">
      <dgm:prSet phldrT="[Text]"/>
      <dgm:spPr/>
      <dgm:t>
        <a:bodyPr/>
        <a:lstStyle/>
        <a:p>
          <a:r>
            <a:rPr lang="en-US" dirty="0" smtClean="0"/>
            <a:t>Tailoring</a:t>
          </a:r>
          <a:endParaRPr lang="en-US" dirty="0"/>
        </a:p>
      </dgm:t>
    </dgm:pt>
    <dgm:pt modelId="{D252E7DC-F3F8-41F8-8A0C-F12531658FD1}" type="sibTrans" cxnId="{769B1EB7-9FC3-432F-8CFD-924EE15CD878}">
      <dgm:prSet/>
      <dgm:spPr/>
      <dgm:t>
        <a:bodyPr/>
        <a:lstStyle/>
        <a:p>
          <a:endParaRPr lang="en-US"/>
        </a:p>
      </dgm:t>
    </dgm:pt>
    <dgm:pt modelId="{06DD2ADB-4A3C-4808-9FD1-CC82426A903D}" type="parTrans" cxnId="{769B1EB7-9FC3-432F-8CFD-924EE15CD878}">
      <dgm:prSet/>
      <dgm:spPr/>
      <dgm:t>
        <a:bodyPr/>
        <a:lstStyle/>
        <a:p>
          <a:endParaRPr lang="en-US"/>
        </a:p>
      </dgm:t>
    </dgm:pt>
    <dgm:pt modelId="{77FDB450-4FE5-4BFE-9A23-FA3789B1DE15}">
      <dgm:prSet phldrT="[Text]"/>
      <dgm:spPr/>
      <dgm:t>
        <a:bodyPr/>
        <a:lstStyle/>
        <a:p>
          <a:r>
            <a:rPr lang="en-US" dirty="0" smtClean="0"/>
            <a:t>Electrical</a:t>
          </a:r>
          <a:endParaRPr lang="en-US" dirty="0"/>
        </a:p>
      </dgm:t>
    </dgm:pt>
    <dgm:pt modelId="{26512632-0057-48BB-94BE-E13BA5DF9F3B}" type="parTrans" cxnId="{9ABD51DC-DEA7-48BD-ADB6-26F8DF0953F6}">
      <dgm:prSet/>
      <dgm:spPr/>
      <dgm:t>
        <a:bodyPr/>
        <a:lstStyle/>
        <a:p>
          <a:endParaRPr lang="en-US"/>
        </a:p>
      </dgm:t>
    </dgm:pt>
    <dgm:pt modelId="{5C54A03C-6A37-4894-B6FF-8292216D6BAE}" type="sibTrans" cxnId="{9ABD51DC-DEA7-48BD-ADB6-26F8DF0953F6}">
      <dgm:prSet/>
      <dgm:spPr/>
      <dgm:t>
        <a:bodyPr/>
        <a:lstStyle/>
        <a:p>
          <a:endParaRPr lang="en-US"/>
        </a:p>
      </dgm:t>
    </dgm:pt>
    <dgm:pt modelId="{A3CC348A-FB1A-4FF6-B2A3-C66A4E09E6EF}" type="pres">
      <dgm:prSet presAssocID="{5D22807D-90F0-4541-A8B2-288B9A7F67A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3CBBC6C-413E-4223-BA3E-92F58274F9B8}" type="pres">
      <dgm:prSet presAssocID="{A9B409AD-B529-4871-A49C-A6BA07667771}" presName="composite" presStyleCnt="0">
        <dgm:presLayoutVars>
          <dgm:chMax val="1"/>
          <dgm:chPref val="1"/>
        </dgm:presLayoutVars>
      </dgm:prSet>
      <dgm:spPr/>
    </dgm:pt>
    <dgm:pt modelId="{5C362C0D-4D94-4A34-8D7E-FDF36FBE7E4B}" type="pres">
      <dgm:prSet presAssocID="{A9B409AD-B529-4871-A49C-A6BA07667771}" presName="Accent" presStyleLbl="trAlignAcc1" presStyleIdx="0" presStyleCnt="4" custLinFactNeighborX="-4524" custLinFactNeighborY="-437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67D9B70-8480-4A45-BAB7-7EED8DBE27BE}" type="pres">
      <dgm:prSet presAssocID="{A9B409AD-B529-4871-A49C-A6BA07667771}" presName="Image" presStyleLbl="alignImgPlace1" presStyleIdx="0" presStyleCnt="4" custScaleY="111315" custLinFactNeighborX="-967" custLinFactNeighborY="-6218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4E8CCC-7AF2-4D73-9436-816629026599}" type="pres">
      <dgm:prSet presAssocID="{A9B409AD-B529-4871-A49C-A6BA07667771}" presName="ChildComposite" presStyleCnt="0"/>
      <dgm:spPr/>
    </dgm:pt>
    <dgm:pt modelId="{1B2A483B-C613-4F1E-B1D3-7F8D27C8D966}" type="pres">
      <dgm:prSet presAssocID="{A9B409AD-B529-4871-A49C-A6BA07667771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F318F-631B-4033-AAF1-65CA7C653266}" type="pres">
      <dgm:prSet presAssocID="{A9B409AD-B529-4871-A49C-A6BA07667771}" presName="Parent" presStyleLbl="revTx" presStyleIdx="0" presStyleCnt="4" custScaleY="90688" custLinFactY="-58904" custLinFactNeighborX="3840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88DAC-7CC3-4A0E-8872-C3A6997A0D4E}" type="pres">
      <dgm:prSet presAssocID="{D252E7DC-F3F8-41F8-8A0C-F12531658FD1}" presName="sibTrans" presStyleCnt="0"/>
      <dgm:spPr/>
    </dgm:pt>
    <dgm:pt modelId="{9FBC6B5E-073A-4B59-A355-E899240D8455}" type="pres">
      <dgm:prSet presAssocID="{ABC8234B-FFDE-4485-AF34-D7F8135E3981}" presName="composite" presStyleCnt="0">
        <dgm:presLayoutVars>
          <dgm:chMax val="1"/>
          <dgm:chPref val="1"/>
        </dgm:presLayoutVars>
      </dgm:prSet>
      <dgm:spPr/>
    </dgm:pt>
    <dgm:pt modelId="{18F65C87-C85F-435F-BC10-D876330D627C}" type="pres">
      <dgm:prSet presAssocID="{ABC8234B-FFDE-4485-AF34-D7F8135E3981}" presName="Accent" presStyleLbl="trAlignAcc1" presStyleIdx="1" presStyleCnt="4" custLinFactNeighborX="-5671" custLinFactNeighborY="-43778">
        <dgm:presLayoutVars>
          <dgm:chMax val="0"/>
          <dgm:chPref val="0"/>
        </dgm:presLayoutVars>
      </dgm:prSet>
      <dgm:spPr/>
    </dgm:pt>
    <dgm:pt modelId="{7C1A1B9D-C375-4C7F-97FC-E524C1C769B6}" type="pres">
      <dgm:prSet presAssocID="{ABC8234B-FFDE-4485-AF34-D7F8135E3981}" presName="Image" presStyleLbl="alignImgPlace1" presStyleIdx="1" presStyleCnt="4" custScaleX="109615" custScaleY="111315" custLinFactNeighborX="-2242" custLinFactNeighborY="-6218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895582A-B509-4FD7-9C4F-D1B537DDD28C}" type="pres">
      <dgm:prSet presAssocID="{ABC8234B-FFDE-4485-AF34-D7F8135E3981}" presName="ChildComposite" presStyleCnt="0"/>
      <dgm:spPr/>
    </dgm:pt>
    <dgm:pt modelId="{84E3FAE6-C826-4703-B4DC-A462CA053A08}" type="pres">
      <dgm:prSet presAssocID="{ABC8234B-FFDE-4485-AF34-D7F8135E3981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B824B-D692-4E3C-88EA-3319EFF33FCD}" type="pres">
      <dgm:prSet presAssocID="{ABC8234B-FFDE-4485-AF34-D7F8135E3981}" presName="Parent" presStyleLbl="revTx" presStyleIdx="1" presStyleCnt="4" custLinFactY="-45284" custLinFactNeighborX="-2242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0536B-D9A4-49F6-A36F-FBA397629321}" type="pres">
      <dgm:prSet presAssocID="{60FA7172-03DA-47C2-8793-485DF56B1229}" presName="sibTrans" presStyleCnt="0"/>
      <dgm:spPr/>
    </dgm:pt>
    <dgm:pt modelId="{F7BF6070-DB68-48D1-AC3F-3E24FD501C66}" type="pres">
      <dgm:prSet presAssocID="{62C058FF-4CE8-4216-864A-5ED7E2B1D812}" presName="composite" presStyleCnt="0">
        <dgm:presLayoutVars>
          <dgm:chMax val="1"/>
          <dgm:chPref val="1"/>
        </dgm:presLayoutVars>
      </dgm:prSet>
      <dgm:spPr/>
    </dgm:pt>
    <dgm:pt modelId="{CAE26C57-9061-44E6-ADFF-6E9FAF1AC986}" type="pres">
      <dgm:prSet presAssocID="{62C058FF-4CE8-4216-864A-5ED7E2B1D812}" presName="Accent" presStyleLbl="trAlignAcc1" presStyleIdx="2" presStyleCnt="4" custLinFactNeighborX="-2492" custLinFactNeighborY="-43778">
        <dgm:presLayoutVars>
          <dgm:chMax val="0"/>
          <dgm:chPref val="0"/>
        </dgm:presLayoutVars>
      </dgm:prSet>
      <dgm:spPr/>
    </dgm:pt>
    <dgm:pt modelId="{9CB50DD0-23AD-40D5-B3AA-F54E74DAA8FF}" type="pres">
      <dgm:prSet presAssocID="{62C058FF-4CE8-4216-864A-5ED7E2B1D812}" presName="Image" presStyleLbl="alignImgPlace1" presStyleIdx="2" presStyleCnt="4" custScaleY="109834" custLinFactNeighborX="-3518" custLinFactNeighborY="-5653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ADA04F-A90F-40F5-977C-9F6AB4139312}" type="pres">
      <dgm:prSet presAssocID="{62C058FF-4CE8-4216-864A-5ED7E2B1D812}" presName="ChildComposite" presStyleCnt="0"/>
      <dgm:spPr/>
    </dgm:pt>
    <dgm:pt modelId="{C03E07B0-B048-4C61-BC23-1DFEFA6D2162}" type="pres">
      <dgm:prSet presAssocID="{62C058FF-4CE8-4216-864A-5ED7E2B1D812}" presName="Child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1A406-8F14-481A-8F51-A637FCD54418}" type="pres">
      <dgm:prSet presAssocID="{62C058FF-4CE8-4216-864A-5ED7E2B1D812}" presName="Parent" presStyleLbl="revTx" presStyleIdx="2" presStyleCnt="4" custLinFactY="-45284" custLinFactNeighborX="-3518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79BD7-CAF6-4D52-9E6A-9BB841414D61}" type="pres">
      <dgm:prSet presAssocID="{FE6730BC-ED6D-46A3-B84D-AAFA96488F15}" presName="sibTrans" presStyleCnt="0"/>
      <dgm:spPr/>
    </dgm:pt>
    <dgm:pt modelId="{683E2860-1544-46BD-A6AE-CE8F7A53A977}" type="pres">
      <dgm:prSet presAssocID="{77FDB450-4FE5-4BFE-9A23-FA3789B1DE15}" presName="composite" presStyleCnt="0">
        <dgm:presLayoutVars>
          <dgm:chMax val="1"/>
          <dgm:chPref val="1"/>
        </dgm:presLayoutVars>
      </dgm:prSet>
      <dgm:spPr/>
    </dgm:pt>
    <dgm:pt modelId="{F13BCF8B-3ED1-4067-BDBD-00BB9FD0A3D4}" type="pres">
      <dgm:prSet presAssocID="{77FDB450-4FE5-4BFE-9A23-FA3789B1DE15}" presName="Accent" presStyleLbl="trAlignAcc1" presStyleIdx="3" presStyleCnt="4" custLinFactNeighborX="-7967" custLinFactNeighborY="-43778">
        <dgm:presLayoutVars>
          <dgm:chMax val="0"/>
          <dgm:chPref val="0"/>
        </dgm:presLayoutVars>
      </dgm:prSet>
      <dgm:spPr/>
    </dgm:pt>
    <dgm:pt modelId="{F0748926-68FE-4FF9-8863-8B88EE4B3255}" type="pres">
      <dgm:prSet presAssocID="{77FDB450-4FE5-4BFE-9A23-FA3789B1DE15}" presName="Image" presStyleLbl="alignImgPlace1" presStyleIdx="3" presStyleCnt="4" custScaleY="122631" custLinFactNeighborX="-9600" custLinFactNeighborY="-5653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257F468-6A75-4CE7-A71B-004FA07DF31D}" type="pres">
      <dgm:prSet presAssocID="{77FDB450-4FE5-4BFE-9A23-FA3789B1DE15}" presName="ChildComposite" presStyleCnt="0"/>
      <dgm:spPr/>
    </dgm:pt>
    <dgm:pt modelId="{839B7744-349B-435B-871A-A905A771C0A7}" type="pres">
      <dgm:prSet presAssocID="{77FDB450-4FE5-4BFE-9A23-FA3789B1DE1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7B7275-D214-42EC-98AA-C10212F73260}" type="pres">
      <dgm:prSet presAssocID="{77FDB450-4FE5-4BFE-9A23-FA3789B1DE15}" presName="Parent" presStyleLbl="revTx" presStyleIdx="3" presStyleCnt="4" custScaleY="90689" custLinFactY="-31663" custLinFactNeighborX="-9600" custLinFactNeighborY="-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D51DC-DEA7-48BD-ADB6-26F8DF0953F6}" srcId="{5D22807D-90F0-4541-A8B2-288B9A7F67AB}" destId="{77FDB450-4FE5-4BFE-9A23-FA3789B1DE15}" srcOrd="3" destOrd="0" parTransId="{26512632-0057-48BB-94BE-E13BA5DF9F3B}" sibTransId="{5C54A03C-6A37-4894-B6FF-8292216D6BAE}"/>
    <dgm:cxn modelId="{37E18304-652A-4275-9E79-6DFD3A9B3BA0}" type="presOf" srcId="{5D22807D-90F0-4541-A8B2-288B9A7F67AB}" destId="{A3CC348A-FB1A-4FF6-B2A3-C66A4E09E6EF}" srcOrd="0" destOrd="0" presId="urn:microsoft.com/office/officeart/2008/layout/CaptionedPictures"/>
    <dgm:cxn modelId="{A2FC9627-3641-4059-801F-8E51B8534BEA}" type="presOf" srcId="{ABC8234B-FFDE-4485-AF34-D7F8135E3981}" destId="{6DEB824B-D692-4E3C-88EA-3319EFF33FCD}" srcOrd="0" destOrd="0" presId="urn:microsoft.com/office/officeart/2008/layout/CaptionedPictures"/>
    <dgm:cxn modelId="{FA3F51E0-3452-462B-BB97-FD7F1923ABC1}" type="presOf" srcId="{77FDB450-4FE5-4BFE-9A23-FA3789B1DE15}" destId="{9E7B7275-D214-42EC-98AA-C10212F73260}" srcOrd="0" destOrd="0" presId="urn:microsoft.com/office/officeart/2008/layout/CaptionedPictures"/>
    <dgm:cxn modelId="{59FA205B-4B03-4072-96C3-648C3DF23C3A}" type="presOf" srcId="{A9B409AD-B529-4871-A49C-A6BA07667771}" destId="{887F318F-631B-4033-AAF1-65CA7C653266}" srcOrd="0" destOrd="0" presId="urn:microsoft.com/office/officeart/2008/layout/CaptionedPictures"/>
    <dgm:cxn modelId="{9366F8A6-47FB-4AA8-AA34-6F0596838139}" type="presOf" srcId="{62C058FF-4CE8-4216-864A-5ED7E2B1D812}" destId="{D901A406-8F14-481A-8F51-A637FCD54418}" srcOrd="0" destOrd="0" presId="urn:microsoft.com/office/officeart/2008/layout/CaptionedPictures"/>
    <dgm:cxn modelId="{4FC5C069-1627-464A-B8C6-37FE1E777BF0}" srcId="{5D22807D-90F0-4541-A8B2-288B9A7F67AB}" destId="{ABC8234B-FFDE-4485-AF34-D7F8135E3981}" srcOrd="1" destOrd="0" parTransId="{3BEB85FF-2FEE-4AF9-9EA6-D8964EA5CD76}" sibTransId="{60FA7172-03DA-47C2-8793-485DF56B1229}"/>
    <dgm:cxn modelId="{C766F2DA-3DB6-4EDE-922D-CAEA106E124B}" srcId="{5D22807D-90F0-4541-A8B2-288B9A7F67AB}" destId="{62C058FF-4CE8-4216-864A-5ED7E2B1D812}" srcOrd="2" destOrd="0" parTransId="{005F30B7-331E-4701-BC64-2B5FDA74AAD9}" sibTransId="{FE6730BC-ED6D-46A3-B84D-AAFA96488F15}"/>
    <dgm:cxn modelId="{769B1EB7-9FC3-432F-8CFD-924EE15CD878}" srcId="{5D22807D-90F0-4541-A8B2-288B9A7F67AB}" destId="{A9B409AD-B529-4871-A49C-A6BA07667771}" srcOrd="0" destOrd="0" parTransId="{06DD2ADB-4A3C-4808-9FD1-CC82426A903D}" sibTransId="{D252E7DC-F3F8-41F8-8A0C-F12531658FD1}"/>
    <dgm:cxn modelId="{FC4125DB-7A03-44C9-A2F5-3594F367DE1E}" type="presParOf" srcId="{A3CC348A-FB1A-4FF6-B2A3-C66A4E09E6EF}" destId="{B3CBBC6C-413E-4223-BA3E-92F58274F9B8}" srcOrd="0" destOrd="0" presId="urn:microsoft.com/office/officeart/2008/layout/CaptionedPictures"/>
    <dgm:cxn modelId="{801DDDCC-C706-45E6-9AC7-F56886754580}" type="presParOf" srcId="{B3CBBC6C-413E-4223-BA3E-92F58274F9B8}" destId="{5C362C0D-4D94-4A34-8D7E-FDF36FBE7E4B}" srcOrd="0" destOrd="0" presId="urn:microsoft.com/office/officeart/2008/layout/CaptionedPictures"/>
    <dgm:cxn modelId="{AE2C89FC-BA67-4A3D-95C3-A5812E576A40}" type="presParOf" srcId="{B3CBBC6C-413E-4223-BA3E-92F58274F9B8}" destId="{367D9B70-8480-4A45-BAB7-7EED8DBE27BE}" srcOrd="1" destOrd="0" presId="urn:microsoft.com/office/officeart/2008/layout/CaptionedPictures"/>
    <dgm:cxn modelId="{67FE31E2-CCA4-410C-BFB7-3B0DC7701823}" type="presParOf" srcId="{B3CBBC6C-413E-4223-BA3E-92F58274F9B8}" destId="{E64E8CCC-7AF2-4D73-9436-816629026599}" srcOrd="2" destOrd="0" presId="urn:microsoft.com/office/officeart/2008/layout/CaptionedPictures"/>
    <dgm:cxn modelId="{4A0A0830-0748-4221-9670-82B576392305}" type="presParOf" srcId="{E64E8CCC-7AF2-4D73-9436-816629026599}" destId="{1B2A483B-C613-4F1E-B1D3-7F8D27C8D966}" srcOrd="0" destOrd="0" presId="urn:microsoft.com/office/officeart/2008/layout/CaptionedPictures"/>
    <dgm:cxn modelId="{09EFC6E4-67C0-46BE-84AA-A52E685603AB}" type="presParOf" srcId="{E64E8CCC-7AF2-4D73-9436-816629026599}" destId="{887F318F-631B-4033-AAF1-65CA7C653266}" srcOrd="1" destOrd="0" presId="urn:microsoft.com/office/officeart/2008/layout/CaptionedPictures"/>
    <dgm:cxn modelId="{22804FF1-A64E-498D-9624-E8F7EED6200C}" type="presParOf" srcId="{A3CC348A-FB1A-4FF6-B2A3-C66A4E09E6EF}" destId="{D0C88DAC-7CC3-4A0E-8872-C3A6997A0D4E}" srcOrd="1" destOrd="0" presId="urn:microsoft.com/office/officeart/2008/layout/CaptionedPictures"/>
    <dgm:cxn modelId="{3E6712DD-BCF8-462F-B3DE-D8E6CBDDF572}" type="presParOf" srcId="{A3CC348A-FB1A-4FF6-B2A3-C66A4E09E6EF}" destId="{9FBC6B5E-073A-4B59-A355-E899240D8455}" srcOrd="2" destOrd="0" presId="urn:microsoft.com/office/officeart/2008/layout/CaptionedPictures"/>
    <dgm:cxn modelId="{9F3DA795-AE5E-458C-9D6E-EE34059232C9}" type="presParOf" srcId="{9FBC6B5E-073A-4B59-A355-E899240D8455}" destId="{18F65C87-C85F-435F-BC10-D876330D627C}" srcOrd="0" destOrd="0" presId="urn:microsoft.com/office/officeart/2008/layout/CaptionedPictures"/>
    <dgm:cxn modelId="{D11E7889-6ED8-46F3-A834-1E9158FE4417}" type="presParOf" srcId="{9FBC6B5E-073A-4B59-A355-E899240D8455}" destId="{7C1A1B9D-C375-4C7F-97FC-E524C1C769B6}" srcOrd="1" destOrd="0" presId="urn:microsoft.com/office/officeart/2008/layout/CaptionedPictures"/>
    <dgm:cxn modelId="{577EFCDE-FAA2-4105-93DE-53534B9C4E18}" type="presParOf" srcId="{9FBC6B5E-073A-4B59-A355-E899240D8455}" destId="{D895582A-B509-4FD7-9C4F-D1B537DDD28C}" srcOrd="2" destOrd="0" presId="urn:microsoft.com/office/officeart/2008/layout/CaptionedPictures"/>
    <dgm:cxn modelId="{5DBE0D6B-74E4-402A-BB92-05454D55D352}" type="presParOf" srcId="{D895582A-B509-4FD7-9C4F-D1B537DDD28C}" destId="{84E3FAE6-C826-4703-B4DC-A462CA053A08}" srcOrd="0" destOrd="0" presId="urn:microsoft.com/office/officeart/2008/layout/CaptionedPictures"/>
    <dgm:cxn modelId="{6B018D94-0891-4E79-9DA6-C7DAE11D2B5D}" type="presParOf" srcId="{D895582A-B509-4FD7-9C4F-D1B537DDD28C}" destId="{6DEB824B-D692-4E3C-88EA-3319EFF33FCD}" srcOrd="1" destOrd="0" presId="urn:microsoft.com/office/officeart/2008/layout/CaptionedPictures"/>
    <dgm:cxn modelId="{EC866059-FDBF-4683-AE33-64C21B3D3AE1}" type="presParOf" srcId="{A3CC348A-FB1A-4FF6-B2A3-C66A4E09E6EF}" destId="{AE70536B-D9A4-49F6-A36F-FBA397629321}" srcOrd="3" destOrd="0" presId="urn:microsoft.com/office/officeart/2008/layout/CaptionedPictures"/>
    <dgm:cxn modelId="{E4D7FDF6-9330-41DE-90C9-4E86EB10D495}" type="presParOf" srcId="{A3CC348A-FB1A-4FF6-B2A3-C66A4E09E6EF}" destId="{F7BF6070-DB68-48D1-AC3F-3E24FD501C66}" srcOrd="4" destOrd="0" presId="urn:microsoft.com/office/officeart/2008/layout/CaptionedPictures"/>
    <dgm:cxn modelId="{16F5D59F-F6BE-44AD-B64E-762502937709}" type="presParOf" srcId="{F7BF6070-DB68-48D1-AC3F-3E24FD501C66}" destId="{CAE26C57-9061-44E6-ADFF-6E9FAF1AC986}" srcOrd="0" destOrd="0" presId="urn:microsoft.com/office/officeart/2008/layout/CaptionedPictures"/>
    <dgm:cxn modelId="{2D36467E-248B-47EA-95F3-199AB678B95B}" type="presParOf" srcId="{F7BF6070-DB68-48D1-AC3F-3E24FD501C66}" destId="{9CB50DD0-23AD-40D5-B3AA-F54E74DAA8FF}" srcOrd="1" destOrd="0" presId="urn:microsoft.com/office/officeart/2008/layout/CaptionedPictures"/>
    <dgm:cxn modelId="{5B83E1E9-2255-4163-8601-968367404A01}" type="presParOf" srcId="{F7BF6070-DB68-48D1-AC3F-3E24FD501C66}" destId="{CBADA04F-A90F-40F5-977C-9F6AB4139312}" srcOrd="2" destOrd="0" presId="urn:microsoft.com/office/officeart/2008/layout/CaptionedPictures"/>
    <dgm:cxn modelId="{E05B0D7D-85AA-47C8-9AF1-60F9D4C5300E}" type="presParOf" srcId="{CBADA04F-A90F-40F5-977C-9F6AB4139312}" destId="{C03E07B0-B048-4C61-BC23-1DFEFA6D2162}" srcOrd="0" destOrd="0" presId="urn:microsoft.com/office/officeart/2008/layout/CaptionedPictures"/>
    <dgm:cxn modelId="{CD152DFB-065B-436A-A976-0722FC23DBB9}" type="presParOf" srcId="{CBADA04F-A90F-40F5-977C-9F6AB4139312}" destId="{D901A406-8F14-481A-8F51-A637FCD54418}" srcOrd="1" destOrd="0" presId="urn:microsoft.com/office/officeart/2008/layout/CaptionedPictures"/>
    <dgm:cxn modelId="{460C1573-8D38-4073-A288-A56932805D74}" type="presParOf" srcId="{A3CC348A-FB1A-4FF6-B2A3-C66A4E09E6EF}" destId="{2D779BD7-CAF6-4D52-9E6A-9BB841414D61}" srcOrd="5" destOrd="0" presId="urn:microsoft.com/office/officeart/2008/layout/CaptionedPictures"/>
    <dgm:cxn modelId="{79DD25EA-ED28-45E5-9851-C565C6C7F80E}" type="presParOf" srcId="{A3CC348A-FB1A-4FF6-B2A3-C66A4E09E6EF}" destId="{683E2860-1544-46BD-A6AE-CE8F7A53A977}" srcOrd="6" destOrd="0" presId="urn:microsoft.com/office/officeart/2008/layout/CaptionedPictures"/>
    <dgm:cxn modelId="{05A96754-CE70-441A-8F41-6BB41B21A683}" type="presParOf" srcId="{683E2860-1544-46BD-A6AE-CE8F7A53A977}" destId="{F13BCF8B-3ED1-4067-BDBD-00BB9FD0A3D4}" srcOrd="0" destOrd="0" presId="urn:microsoft.com/office/officeart/2008/layout/CaptionedPictures"/>
    <dgm:cxn modelId="{E38EA3DD-6074-4F92-B83F-7E1F84B3EEAB}" type="presParOf" srcId="{683E2860-1544-46BD-A6AE-CE8F7A53A977}" destId="{F0748926-68FE-4FF9-8863-8B88EE4B3255}" srcOrd="1" destOrd="0" presId="urn:microsoft.com/office/officeart/2008/layout/CaptionedPictures"/>
    <dgm:cxn modelId="{F9E53629-7F7A-49F4-A2F0-7B23DC76F610}" type="presParOf" srcId="{683E2860-1544-46BD-A6AE-CE8F7A53A977}" destId="{A257F468-6A75-4CE7-A71B-004FA07DF31D}" srcOrd="2" destOrd="0" presId="urn:microsoft.com/office/officeart/2008/layout/CaptionedPictures"/>
    <dgm:cxn modelId="{FF63C369-B883-43C6-98D8-CCD6AD631998}" type="presParOf" srcId="{A257F468-6A75-4CE7-A71B-004FA07DF31D}" destId="{839B7744-349B-435B-871A-A905A771C0A7}" srcOrd="0" destOrd="0" presId="urn:microsoft.com/office/officeart/2008/layout/CaptionedPictures"/>
    <dgm:cxn modelId="{A312E290-C7D3-47A9-AE72-CC0C449E883D}" type="presParOf" srcId="{A257F468-6A75-4CE7-A71B-004FA07DF31D}" destId="{9E7B7275-D214-42EC-98AA-C10212F73260}" srcOrd="1" destOrd="0" presId="urn:microsoft.com/office/officeart/2008/layout/CaptionedPicture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62C0D-4D94-4A34-8D7E-FDF36FBE7E4B}">
      <dsp:nvSpPr>
        <dsp:cNvPr id="0" name=""/>
        <dsp:cNvSpPr/>
      </dsp:nvSpPr>
      <dsp:spPr>
        <a:xfrm>
          <a:off x="3471" y="1135688"/>
          <a:ext cx="1761219" cy="2072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D9B70-8480-4A45-BAB7-7EED8DBE27BE}">
      <dsp:nvSpPr>
        <dsp:cNvPr id="0" name=""/>
        <dsp:cNvSpPr/>
      </dsp:nvSpPr>
      <dsp:spPr>
        <a:xfrm>
          <a:off x="91532" y="1218569"/>
          <a:ext cx="1585097" cy="134681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F318F-631B-4033-AAF1-65CA7C653266}">
      <dsp:nvSpPr>
        <dsp:cNvPr id="0" name=""/>
        <dsp:cNvSpPr/>
      </dsp:nvSpPr>
      <dsp:spPr>
        <a:xfrm>
          <a:off x="91532" y="2565384"/>
          <a:ext cx="1585097" cy="5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Tailoring</a:t>
          </a:r>
          <a:endParaRPr lang="en-US" sz="1500" kern="1200" dirty="0"/>
        </a:p>
      </dsp:txBody>
      <dsp:txXfrm>
        <a:off x="91532" y="2565384"/>
        <a:ext cx="1585097" cy="559446"/>
      </dsp:txXfrm>
    </dsp:sp>
    <dsp:sp modelId="{18F65C87-C85F-435F-BC10-D876330D627C}">
      <dsp:nvSpPr>
        <dsp:cNvPr id="0" name=""/>
        <dsp:cNvSpPr/>
      </dsp:nvSpPr>
      <dsp:spPr>
        <a:xfrm>
          <a:off x="2157284" y="1135688"/>
          <a:ext cx="1761219" cy="2072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A1B9D-C375-4C7F-97FC-E524C1C769B6}">
      <dsp:nvSpPr>
        <dsp:cNvPr id="0" name=""/>
        <dsp:cNvSpPr/>
      </dsp:nvSpPr>
      <dsp:spPr>
        <a:xfrm>
          <a:off x="2245345" y="1218569"/>
          <a:ext cx="1585097" cy="134681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B824B-D692-4E3C-88EA-3319EFF33FCD}">
      <dsp:nvSpPr>
        <dsp:cNvPr id="0" name=""/>
        <dsp:cNvSpPr/>
      </dsp:nvSpPr>
      <dsp:spPr>
        <a:xfrm>
          <a:off x="2245345" y="2565384"/>
          <a:ext cx="1585097" cy="5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Mobile Repairing</a:t>
          </a:r>
          <a:endParaRPr lang="en-US" sz="1500" kern="1200"/>
        </a:p>
      </dsp:txBody>
      <dsp:txXfrm>
        <a:off x="2245345" y="2565384"/>
        <a:ext cx="1585097" cy="559446"/>
      </dsp:txXfrm>
    </dsp:sp>
    <dsp:sp modelId="{CAE26C57-9061-44E6-ADFF-6E9FAF1AC986}">
      <dsp:nvSpPr>
        <dsp:cNvPr id="0" name=""/>
        <dsp:cNvSpPr/>
      </dsp:nvSpPr>
      <dsp:spPr>
        <a:xfrm>
          <a:off x="4311096" y="1135688"/>
          <a:ext cx="1761219" cy="2072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50DD0-23AD-40D5-B3AA-F54E74DAA8FF}">
      <dsp:nvSpPr>
        <dsp:cNvPr id="0" name=""/>
        <dsp:cNvSpPr/>
      </dsp:nvSpPr>
      <dsp:spPr>
        <a:xfrm>
          <a:off x="4399157" y="1218569"/>
          <a:ext cx="1585097" cy="134681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1A406-8F14-481A-8F51-A637FCD54418}">
      <dsp:nvSpPr>
        <dsp:cNvPr id="0" name=""/>
        <dsp:cNvSpPr/>
      </dsp:nvSpPr>
      <dsp:spPr>
        <a:xfrm>
          <a:off x="4399157" y="2565384"/>
          <a:ext cx="1585097" cy="5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Computer Education</a:t>
          </a:r>
          <a:endParaRPr lang="en-US" sz="1500" kern="1200" dirty="0"/>
        </a:p>
      </dsp:txBody>
      <dsp:txXfrm>
        <a:off x="4399157" y="2565384"/>
        <a:ext cx="1585097" cy="559446"/>
      </dsp:txXfrm>
    </dsp:sp>
    <dsp:sp modelId="{F13BCF8B-3ED1-4067-BDBD-00BB9FD0A3D4}">
      <dsp:nvSpPr>
        <dsp:cNvPr id="0" name=""/>
        <dsp:cNvSpPr/>
      </dsp:nvSpPr>
      <dsp:spPr>
        <a:xfrm>
          <a:off x="6464909" y="1135688"/>
          <a:ext cx="1761219" cy="2072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48926-68FE-4FF9-8863-8B88EE4B3255}">
      <dsp:nvSpPr>
        <dsp:cNvPr id="0" name=""/>
        <dsp:cNvSpPr/>
      </dsp:nvSpPr>
      <dsp:spPr>
        <a:xfrm>
          <a:off x="6552970" y="1218569"/>
          <a:ext cx="1585097" cy="134681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B7275-D214-42EC-98AA-C10212F73260}">
      <dsp:nvSpPr>
        <dsp:cNvPr id="0" name=""/>
        <dsp:cNvSpPr/>
      </dsp:nvSpPr>
      <dsp:spPr>
        <a:xfrm>
          <a:off x="6552970" y="2565384"/>
          <a:ext cx="1585097" cy="559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Electrical</a:t>
          </a:r>
          <a:endParaRPr lang="en-US" sz="1500" kern="1200" dirty="0"/>
        </a:p>
      </dsp:txBody>
      <dsp:txXfrm>
        <a:off x="6552970" y="2565384"/>
        <a:ext cx="1585097" cy="559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94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74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6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75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814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09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098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17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55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615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781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27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02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44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41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01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42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F805551-3FE0-47BD-9BAD-505BBEF1F19D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241F23E-681B-48F6-B43F-F1AC3803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69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990601"/>
          </a:xfrm>
        </p:spPr>
        <p:txBody>
          <a:bodyPr>
            <a:noAutofit/>
          </a:bodyPr>
          <a:lstStyle/>
          <a:p>
            <a:r>
              <a:rPr lang="en-US" sz="3600" dirty="0" smtClean="0"/>
              <a:t>Mission India</a:t>
            </a:r>
            <a:br>
              <a:rPr lang="en-US" sz="3600" dirty="0" smtClean="0"/>
            </a:br>
            <a:r>
              <a:rPr lang="en-US" sz="3600" dirty="0" smtClean="0"/>
              <a:t>Institute for Vocational </a:t>
            </a:r>
            <a:r>
              <a:rPr lang="en-US" sz="3600" dirty="0" smtClean="0"/>
              <a:t>Training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93925"/>
            <a:ext cx="8077200" cy="437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6019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Mission India Community College of Technology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/>
          <a:lstStyle/>
          <a:p>
            <a:r>
              <a:rPr lang="en-US" dirty="0" smtClean="0"/>
              <a:t>Ongoing Programs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6462491"/>
              </p:ext>
            </p:extLst>
          </p:nvPr>
        </p:nvGraphicFramePr>
        <p:xfrm>
          <a:off x="152400" y="1981200"/>
          <a:ext cx="8839200" cy="474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555211"/>
                <a:gridCol w="169189"/>
                <a:gridCol w="1628614"/>
                <a:gridCol w="1647986"/>
              </a:tblGrid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Eligibility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 gridSpan="5">
                  <a:txBody>
                    <a:bodyPr/>
                    <a:lstStyle/>
                    <a:p>
                      <a:r>
                        <a:rPr lang="en-US" b="1" u="sng" dirty="0" smtClean="0"/>
                        <a:t>A. Certificate Programs</a:t>
                      </a:r>
                      <a:endParaRPr lang="en-US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Computer Courses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Tally &amp; Accounting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Functional &amp; Spoken English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Tailoring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Montessori Teachers Training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 &amp; 4 Wheelers </a:t>
                      </a:r>
                      <a:r>
                        <a:rPr lang="en-US" dirty="0" err="1" smtClean="0"/>
                        <a:t>vehs</a:t>
                      </a:r>
                      <a:r>
                        <a:rPr lang="en-US" dirty="0" smtClean="0"/>
                        <a:t> Repairing &amp; Serving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Organic Farming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Mobile Repairing Technician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Programs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3213733"/>
              </p:ext>
            </p:extLst>
          </p:nvPr>
        </p:nvGraphicFramePr>
        <p:xfrm>
          <a:off x="152400" y="2209800"/>
          <a:ext cx="8839200" cy="453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288"/>
                <a:gridCol w="3519312"/>
                <a:gridCol w="2209800"/>
                <a:gridCol w="2209800"/>
              </a:tblGrid>
              <a:tr h="648380">
                <a:tc gridSpan="4">
                  <a:txBody>
                    <a:bodyPr/>
                    <a:lstStyle/>
                    <a:p>
                      <a:r>
                        <a:rPr lang="en-US" b="1" u="sng" dirty="0" smtClean="0"/>
                        <a:t>B. Diploma Programs</a:t>
                      </a:r>
                      <a:endParaRPr lang="en-US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8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648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Carpentry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648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A/C &amp; Refrigeration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648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Electrical &amp; House Wiring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648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Early Childhood Care &amp;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  <a:tr h="6483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Value Added Products from fruits &amp; Vegetables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Coverage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The curriculum coverage is unique and exhaustive for the overall development of the students with emphasis on three skills: </a:t>
            </a:r>
            <a:r>
              <a:rPr lang="en-US" sz="2800" b="1" dirty="0" smtClean="0"/>
              <a:t>Work skill,</a:t>
            </a:r>
            <a:r>
              <a:rPr lang="en-US" sz="2800" dirty="0" smtClean="0"/>
              <a:t> </a:t>
            </a:r>
            <a:r>
              <a:rPr lang="en-US" sz="2800" b="1" dirty="0" smtClean="0"/>
              <a:t>Life Coping skill</a:t>
            </a:r>
            <a:r>
              <a:rPr lang="en-US" sz="2800" dirty="0" smtClean="0"/>
              <a:t>, and </a:t>
            </a:r>
            <a:r>
              <a:rPr lang="en-US" sz="2800" b="1" dirty="0" smtClean="0"/>
              <a:t>Communication skill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Need-based: In </a:t>
            </a:r>
            <a:r>
              <a:rPr lang="en-US" sz="2800" dirty="0" smtClean="0"/>
              <a:t>addition, awareness training programs on need of the hour, such as, Environmental issues, Disaster Preparedness &amp; Management, and Intellectual Property Rights &amp; Patency.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07239239"/>
              </p:ext>
            </p:extLst>
          </p:nvPr>
        </p:nvGraphicFramePr>
        <p:xfrm>
          <a:off x="381000" y="19812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4343400"/>
            <a:ext cx="1981200" cy="2072022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5105400" y="4343400"/>
            <a:ext cx="1761219" cy="2072022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 descr="DSC001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4419600"/>
            <a:ext cx="1638082" cy="1266661"/>
          </a:xfrm>
          <a:prstGeom prst="rect">
            <a:avLst/>
          </a:prstGeom>
        </p:spPr>
      </p:pic>
      <p:pic>
        <p:nvPicPr>
          <p:cNvPr id="7" name="Picture 6" descr="DSC001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343401"/>
            <a:ext cx="167640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579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Carpentry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25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762001"/>
            <a:ext cx="6345260" cy="685799"/>
          </a:xfrm>
        </p:spPr>
        <p:txBody>
          <a:bodyPr/>
          <a:lstStyle/>
          <a:p>
            <a:r>
              <a:rPr lang="en-US" dirty="0" smtClean="0"/>
              <a:t>Vocational Options in the Slum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2285999"/>
          <a:ext cx="8458200" cy="436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2880"/>
                <a:gridCol w="3195320"/>
              </a:tblGrid>
              <a:tr h="606147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Programs Proposed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Population</a:t>
                      </a:r>
                      <a:endParaRPr lang="en-US" dirty="0"/>
                    </a:p>
                  </a:txBody>
                  <a:tcPr/>
                </a:tc>
              </a:tr>
              <a:tr h="907843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Education</a:t>
                      </a:r>
                    </a:p>
                    <a:p>
                      <a:r>
                        <a:rPr lang="en-US" dirty="0" smtClean="0"/>
                        <a:t>Montessori, Electrical</a:t>
                      </a:r>
                      <a:r>
                        <a:rPr lang="en-US" baseline="0" dirty="0" smtClean="0"/>
                        <a:t> Wiring</a:t>
                      </a:r>
                    </a:p>
                    <a:p>
                      <a:r>
                        <a:rPr lang="en-US" baseline="0" dirty="0" smtClean="0"/>
                        <a:t>Mobile Repairing, Entrepreneurship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Unemployed Adults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50587"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Education</a:t>
                      </a:r>
                    </a:p>
                    <a:p>
                      <a:r>
                        <a:rPr lang="en-US" baseline="0" dirty="0" smtClean="0"/>
                        <a:t>Carpentry, Welding, Plumbing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Uneducated</a:t>
                      </a:r>
                      <a:r>
                        <a:rPr lang="en-US" baseline="0" dirty="0" smtClean="0"/>
                        <a:t> Adults</a:t>
                      </a:r>
                      <a:endParaRPr lang="en-US" dirty="0"/>
                    </a:p>
                  </a:txBody>
                  <a:tcPr/>
                </a:tc>
              </a:tr>
              <a:tr h="907843">
                <a:tc>
                  <a:txBody>
                    <a:bodyPr/>
                    <a:lstStyle/>
                    <a:p>
                      <a:r>
                        <a:rPr lang="en-US" dirty="0" smtClean="0"/>
                        <a:t>Entrepreneurship 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dirty="0" smtClean="0"/>
                        <a:t>Computer Education, Tailoring</a:t>
                      </a:r>
                    </a:p>
                    <a:p>
                      <a:r>
                        <a:rPr lang="en-US" dirty="0" smtClean="0"/>
                        <a:t>Food Preservation, Crafts &amp;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House wives</a:t>
                      </a:r>
                      <a:endParaRPr lang="en-US" dirty="0"/>
                    </a:p>
                  </a:txBody>
                  <a:tcPr/>
                </a:tc>
              </a:tr>
              <a:tr h="635490">
                <a:tc>
                  <a:txBody>
                    <a:bodyPr/>
                    <a:lstStyle/>
                    <a:p>
                      <a:r>
                        <a:rPr lang="en-US" dirty="0" smtClean="0"/>
                        <a:t>Spoken English</a:t>
                      </a:r>
                    </a:p>
                    <a:p>
                      <a:r>
                        <a:rPr lang="en-US" dirty="0" smtClean="0"/>
                        <a:t>Computer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Going Youth</a:t>
                      </a:r>
                      <a:endParaRPr lang="en-US" dirty="0"/>
                    </a:p>
                  </a:txBody>
                  <a:tcPr/>
                </a:tc>
              </a:tr>
              <a:tr h="63549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Elementary</a:t>
                      </a:r>
                      <a:r>
                        <a:rPr lang="en-US" baseline="0" dirty="0" smtClean="0"/>
                        <a:t> Education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Unschooled Children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058359" cy="709865"/>
          </a:xfrm>
        </p:spPr>
        <p:txBody>
          <a:bodyPr/>
          <a:lstStyle/>
          <a:p>
            <a:pPr algn="ctr"/>
            <a:r>
              <a:rPr lang="en-US" dirty="0" smtClean="0"/>
              <a:t>Budget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905001"/>
          <a:ext cx="8763000" cy="495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848768"/>
                <a:gridCol w="2332956"/>
                <a:gridCol w="1971676"/>
              </a:tblGrid>
              <a:tr h="661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</a:t>
                      </a:r>
                    </a:p>
                    <a:p>
                      <a:pPr algn="ctr"/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one year</a:t>
                      </a:r>
                    </a:p>
                    <a:p>
                      <a:pPr algn="ctr"/>
                      <a:r>
                        <a:rPr lang="en-US" baseline="0" dirty="0" smtClean="0"/>
                        <a:t>(Each Program)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Three</a:t>
                      </a:r>
                      <a:r>
                        <a:rPr lang="en-US" baseline="0" dirty="0" smtClean="0"/>
                        <a:t> years</a:t>
                      </a:r>
                    </a:p>
                    <a:p>
                      <a:pPr algn="ctr"/>
                      <a:r>
                        <a:rPr lang="en-US" baseline="0" dirty="0" smtClean="0"/>
                        <a:t>(Each Program)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6566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Computer Education/Montessori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/Elementary </a:t>
                      </a:r>
                      <a:r>
                        <a:rPr lang="en-US" baseline="0" dirty="0" smtClean="0"/>
                        <a:t>Education/ Entrepreneurship/Spoken 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hours/week </a:t>
                      </a:r>
                    </a:p>
                    <a:p>
                      <a:r>
                        <a:rPr lang="en-US" baseline="0" dirty="0" smtClean="0"/>
                        <a:t>520 hours/year</a:t>
                      </a:r>
                    </a:p>
                    <a:p>
                      <a:r>
                        <a:rPr lang="en-US" baseline="0" dirty="0" smtClean="0"/>
                        <a:t>$ 2080 @ $ 4 per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$ 6240</a:t>
                      </a:r>
                      <a:endParaRPr lang="en-US" dirty="0"/>
                    </a:p>
                  </a:txBody>
                  <a:tcPr/>
                </a:tc>
              </a:tr>
              <a:tr h="66192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Electrical Wiring/Mobile Repairing/Tailoring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$ 2600 @ $ 5 per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$ 7800</a:t>
                      </a:r>
                      <a:endParaRPr lang="en-US" dirty="0"/>
                    </a:p>
                  </a:txBody>
                  <a:tcPr/>
                </a:tc>
              </a:tr>
              <a:tr h="67769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Carpentry/Welding/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Plumbing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$ 2600 @ $ 5 per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$ 7800</a:t>
                      </a:r>
                      <a:endParaRPr lang="en-US" dirty="0"/>
                    </a:p>
                  </a:txBody>
                  <a:tcPr/>
                </a:tc>
              </a:tr>
              <a:tr h="661929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 Preservation/</a:t>
                      </a:r>
                    </a:p>
                    <a:p>
                      <a:r>
                        <a:rPr lang="en-US" dirty="0" smtClean="0"/>
                        <a:t>Crafts &amp;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$ 1560 @ $</a:t>
                      </a:r>
                      <a:r>
                        <a:rPr lang="en-US" baseline="0" dirty="0" smtClean="0"/>
                        <a:t> 3 per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4680</a:t>
                      </a:r>
                      <a:endParaRPr lang="en-US" dirty="0"/>
                    </a:p>
                  </a:txBody>
                  <a:tcPr/>
                </a:tc>
              </a:tr>
              <a:tr h="661929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coordination &amp; Maintenance (</a:t>
                      </a:r>
                      <a:r>
                        <a:rPr lang="en-US" sz="1200" dirty="0" smtClean="0"/>
                        <a:t>Internet</a:t>
                      </a:r>
                      <a:r>
                        <a:rPr lang="en-US" sz="1200" baseline="0" dirty="0" smtClean="0"/>
                        <a:t> &amp; electricity</a:t>
                      </a:r>
                      <a:r>
                        <a:rPr lang="en-US" sz="1200" dirty="0" smtClean="0"/>
                        <a:t> 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$ 4800 @</a:t>
                      </a:r>
                      <a:r>
                        <a:rPr lang="en-US" baseline="0" dirty="0" smtClean="0"/>
                        <a:t> $ 400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$ 14400</a:t>
                      </a:r>
                      <a:endParaRPr lang="en-US" dirty="0"/>
                    </a:p>
                  </a:txBody>
                  <a:tcPr/>
                </a:tc>
              </a:tr>
              <a:tr h="661929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 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$ 2400 @ $ 200 per</a:t>
                      </a:r>
                    </a:p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$ 7200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for Equipments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2293366"/>
          <a:ext cx="7162800" cy="395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590800"/>
                <a:gridCol w="1790700"/>
                <a:gridCol w="1790700"/>
              </a:tblGrid>
              <a:tr h="8095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S.No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requirements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583971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$ 2500</a:t>
                      </a:r>
                      <a:endParaRPr lang="en-US" dirty="0"/>
                    </a:p>
                  </a:txBody>
                  <a:tcPr/>
                </a:tc>
              </a:tr>
              <a:tr h="583971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Sewing Machines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$ 600</a:t>
                      </a:r>
                      <a:endParaRPr lang="en-US" dirty="0"/>
                    </a:p>
                  </a:txBody>
                  <a:tcPr/>
                </a:tc>
              </a:tr>
              <a:tr h="809575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Tools for carpentry, plumbing,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$ 500</a:t>
                      </a:r>
                      <a:endParaRPr lang="en-US" dirty="0"/>
                    </a:p>
                  </a:txBody>
                  <a:tcPr/>
                </a:tc>
              </a:tr>
              <a:tr h="583971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Tools for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100</a:t>
                      </a:r>
                      <a:endParaRPr lang="en-US" dirty="0"/>
                    </a:p>
                  </a:txBody>
                  <a:tcPr/>
                </a:tc>
              </a:tr>
              <a:tr h="583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$ 3700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838200"/>
          </a:xfrm>
        </p:spPr>
        <p:txBody>
          <a:bodyPr/>
          <a:lstStyle/>
          <a:p>
            <a:r>
              <a:rPr lang="en-US" dirty="0" smtClean="0"/>
              <a:t>What it is???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45720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Mission India vocational training Institute is a non-profit venture with a deep realization of the urgent need of fulfilling the target and goal set by the Millennium Development Goals, Nutrition Policy and Skill Development Initiatives of India.</a:t>
            </a:r>
          </a:p>
          <a:p>
            <a:pPr algn="just"/>
            <a:r>
              <a:rPr lang="en-US" sz="2000" dirty="0" smtClean="0"/>
              <a:t>The basic motto of the Institute is to educate, train, and transform the marginalized community for employability and empowerment.</a:t>
            </a:r>
          </a:p>
          <a:p>
            <a:pPr algn="just"/>
            <a:r>
              <a:rPr lang="en-US" sz="2000" dirty="0" smtClean="0"/>
              <a:t>A holistic focus that takes into consideration all intricate and multi-dimensional factors. While imparting skills, it takes seriously the social, economic, psychological, environmental, and food &amp; nutrition security.</a:t>
            </a:r>
          </a:p>
          <a:p>
            <a:pPr algn="just"/>
            <a:r>
              <a:rPr lang="en-US" sz="2000" dirty="0" smtClean="0"/>
              <a:t> A total nation building approach by being a change and change catalyst.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3962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To establish self-sufficient villages through education and service, while considering global needs with promoting local talents.</a:t>
            </a:r>
          </a:p>
          <a:p>
            <a:pPr algn="just"/>
            <a:r>
              <a:rPr lang="en-US" sz="2800" dirty="0" smtClean="0"/>
              <a:t>To establish self-sustainable pastors or Church planters through the impartation of technical skills along with their theological education to be self-supportive in the ministries.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381999" cy="40386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To march towards National and International targets and developmental goals through multi-dimensional curricula activities.</a:t>
            </a:r>
          </a:p>
          <a:p>
            <a:pPr algn="just"/>
            <a:r>
              <a:rPr lang="en-US" sz="2200" dirty="0" smtClean="0"/>
              <a:t>To break the vicious cycle of poverty and malnutrition by appropriate livelihood measures.</a:t>
            </a:r>
          </a:p>
          <a:p>
            <a:pPr algn="just"/>
            <a:r>
              <a:rPr lang="en-US" sz="2200" dirty="0" smtClean="0"/>
              <a:t>To preserve and promote traditional knowledge, values and rural talents.</a:t>
            </a:r>
          </a:p>
          <a:p>
            <a:pPr algn="just"/>
            <a:r>
              <a:rPr lang="en-US" sz="2200" dirty="0" smtClean="0"/>
              <a:t>To transfer technology, technical support service through awakening and awareness programs.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4038599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To empower individuals through appropriate skill development leading to gainful employment in collaboration with the local industries, institutions, and community.</a:t>
            </a:r>
          </a:p>
          <a:p>
            <a:pPr algn="just"/>
            <a:r>
              <a:rPr lang="en-US" sz="2400" dirty="0" smtClean="0"/>
              <a:t>To reduce the mismatch between education and employability.</a:t>
            </a:r>
          </a:p>
          <a:p>
            <a:pPr algn="just"/>
            <a:r>
              <a:rPr lang="en-US" sz="2400" dirty="0" smtClean="0"/>
              <a:t>To minimize socio-economic inequality.</a:t>
            </a:r>
          </a:p>
          <a:p>
            <a:pPr algn="just"/>
            <a:r>
              <a:rPr lang="en-US" sz="2400" dirty="0" smtClean="0"/>
              <a:t>To establish social justice.</a:t>
            </a:r>
          </a:p>
          <a:p>
            <a:pPr algn="just"/>
            <a:r>
              <a:rPr lang="en-US" sz="2400" dirty="0" smtClean="0"/>
              <a:t>To establish gender equality.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Population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4343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Theological/Missiological trainees</a:t>
            </a:r>
          </a:p>
          <a:p>
            <a:r>
              <a:rPr lang="en-US" sz="2000" dirty="0" smtClean="0"/>
              <a:t>Street Children</a:t>
            </a:r>
          </a:p>
          <a:p>
            <a:r>
              <a:rPr lang="en-US" sz="2000" dirty="0" smtClean="0"/>
              <a:t>School Drop Outs</a:t>
            </a:r>
          </a:p>
          <a:p>
            <a:r>
              <a:rPr lang="en-US" sz="2000" dirty="0" smtClean="0"/>
              <a:t>Physically &amp; Mentally Challenged</a:t>
            </a:r>
          </a:p>
          <a:p>
            <a:r>
              <a:rPr lang="en-US" sz="2000" dirty="0" smtClean="0"/>
              <a:t>Destitute Women </a:t>
            </a:r>
          </a:p>
          <a:p>
            <a:r>
              <a:rPr lang="en-US" sz="2000" dirty="0" smtClean="0"/>
              <a:t>Trans Gender</a:t>
            </a:r>
          </a:p>
          <a:p>
            <a:r>
              <a:rPr lang="en-US" sz="2000" dirty="0" smtClean="0"/>
              <a:t>Jail Inmates</a:t>
            </a:r>
          </a:p>
          <a:p>
            <a:r>
              <a:rPr lang="en-US" sz="2000" dirty="0" smtClean="0"/>
              <a:t>House wives</a:t>
            </a:r>
          </a:p>
          <a:p>
            <a:r>
              <a:rPr lang="en-US" sz="2000" dirty="0" smtClean="0"/>
              <a:t>Unemployed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3428999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Affiliated with </a:t>
            </a:r>
            <a:r>
              <a:rPr lang="en-US" sz="3200" dirty="0" err="1" smtClean="0"/>
              <a:t>Indira</a:t>
            </a:r>
            <a:r>
              <a:rPr lang="en-US" sz="3200" dirty="0" smtClean="0"/>
              <a:t> Gandhi National Open University (IGNOU), New Delhi.</a:t>
            </a:r>
          </a:p>
          <a:p>
            <a:pPr algn="just"/>
            <a:r>
              <a:rPr lang="en-US" sz="3200" dirty="0" smtClean="0"/>
              <a:t>Incorporated with Indian Society for Technical Education, New Delhi.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68362"/>
          </a:xfrm>
        </p:spPr>
        <p:txBody>
          <a:bodyPr/>
          <a:lstStyle/>
          <a:p>
            <a:r>
              <a:rPr lang="en-US" dirty="0" smtClean="0"/>
              <a:t>Community-Based Focus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4114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Household level food and nutrition security, food safety measures, promotion of local and traditional knowledge in nutrition.</a:t>
            </a:r>
          </a:p>
          <a:p>
            <a:pPr algn="just"/>
            <a:r>
              <a:rPr lang="en-US" sz="2000" dirty="0" smtClean="0"/>
              <a:t>Establishing nutrition garden in every household.</a:t>
            </a:r>
          </a:p>
          <a:p>
            <a:pPr algn="just"/>
            <a:r>
              <a:rPr lang="en-US" sz="2000" dirty="0" smtClean="0"/>
              <a:t>Update program for </a:t>
            </a:r>
            <a:r>
              <a:rPr lang="en-US" sz="2000" dirty="0" err="1" smtClean="0"/>
              <a:t>Anganwadi</a:t>
            </a:r>
            <a:r>
              <a:rPr lang="en-US" sz="2000" dirty="0" smtClean="0"/>
              <a:t> workers.</a:t>
            </a:r>
          </a:p>
          <a:p>
            <a:pPr algn="just"/>
            <a:r>
              <a:rPr lang="en-US" sz="2000" dirty="0" smtClean="0"/>
              <a:t>Solar system in every household through transfer of technology.</a:t>
            </a:r>
          </a:p>
          <a:p>
            <a:pPr algn="just"/>
            <a:r>
              <a:rPr lang="en-US" sz="2000" dirty="0" smtClean="0"/>
              <a:t>Promoting mud refrigerator and bamboo articles.</a:t>
            </a:r>
          </a:p>
          <a:p>
            <a:pPr algn="just"/>
            <a:r>
              <a:rPr lang="en-US" sz="2000" dirty="0" smtClean="0"/>
              <a:t>Promoting organic farming.</a:t>
            </a:r>
          </a:p>
          <a:p>
            <a:pPr algn="just"/>
            <a:r>
              <a:rPr lang="en-US" sz="2000" dirty="0" smtClean="0"/>
              <a:t>Promoting drugless therapy- Dietetics, SUJOK, Naturopathy &amp; Yoga.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0" y="2286000"/>
            <a:ext cx="7363159" cy="411479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Job oriented need based programs are designed and conducted to increase the employability (self/wage) and entrepreneurship.</a:t>
            </a:r>
          </a:p>
          <a:p>
            <a:pPr algn="just"/>
            <a:r>
              <a:rPr lang="en-US" sz="2400" dirty="0" smtClean="0"/>
              <a:t>Quality of the programs is ensured by the intervention of academic industrial experts.</a:t>
            </a:r>
          </a:p>
          <a:p>
            <a:pPr algn="just"/>
            <a:r>
              <a:rPr lang="en-US" sz="2400" dirty="0" smtClean="0"/>
              <a:t>The curriculum content of each program is time and again validated, approved and monitored by the Academic Committee and Institute Board.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551</TotalTime>
  <Words>885</Words>
  <Application>Microsoft Office PowerPoint</Application>
  <PresentationFormat>On-screen Show (4:3)</PresentationFormat>
  <Paragraphs>210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Mission India Institute for Vocational Training</vt:lpstr>
      <vt:lpstr>What it is???</vt:lpstr>
      <vt:lpstr>Vision</vt:lpstr>
      <vt:lpstr>Mission</vt:lpstr>
      <vt:lpstr>Objectives</vt:lpstr>
      <vt:lpstr>Target Population</vt:lpstr>
      <vt:lpstr>Affiliation</vt:lpstr>
      <vt:lpstr>Community-Based Focus</vt:lpstr>
      <vt:lpstr>Description of Programs</vt:lpstr>
      <vt:lpstr>Ongoing Programs</vt:lpstr>
      <vt:lpstr>Ongoing Programs (Continued)</vt:lpstr>
      <vt:lpstr>Curriculum Coverage</vt:lpstr>
      <vt:lpstr>Activities</vt:lpstr>
      <vt:lpstr>Vocational Options in the Slum</vt:lpstr>
      <vt:lpstr>Budget </vt:lpstr>
      <vt:lpstr>Budget for Equipments</vt:lpstr>
    </vt:vector>
  </TitlesOfParts>
  <Company>HKRG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India  Community College of Technology</dc:title>
  <dc:creator>Windows-7</dc:creator>
  <cp:lastModifiedBy>Windows-7</cp:lastModifiedBy>
  <cp:revision>76</cp:revision>
  <dcterms:created xsi:type="dcterms:W3CDTF">2015-04-23T09:25:53Z</dcterms:created>
  <dcterms:modified xsi:type="dcterms:W3CDTF">2015-05-13T06:19:18Z</dcterms:modified>
</cp:coreProperties>
</file>